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7" r:id="rId1"/>
  </p:sldMasterIdLst>
  <p:sldIdLst>
    <p:sldId id="260" r:id="rId2"/>
    <p:sldId id="256" r:id="rId3"/>
    <p:sldId id="259" r:id="rId4"/>
    <p:sldId id="257" r:id="rId5"/>
    <p:sldId id="258" r:id="rId6"/>
    <p:sldId id="261" r:id="rId7"/>
    <p:sldId id="262" r:id="rId8"/>
    <p:sldId id="27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F1A6FF-65BD-48F1-AEA0-9245161FBA65}" v="29" dt="2021-07-27T16:29:04.5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F3D9CC-64DD-44EF-887D-FEFC9B8A32E3}" type="datetimeFigureOut">
              <a:rPr lang="en-IN" smtClean="0"/>
              <a:t>27-07-2021</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657B9FA5-C78D-421E-BDD6-714E08F3CC62}"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33778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F3D9CC-64DD-44EF-887D-FEFC9B8A32E3}" type="datetimeFigureOut">
              <a:rPr lang="en-IN" smtClean="0"/>
              <a:t>27-07-2021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7B9FA5-C78D-421E-BDD6-714E08F3CC62}"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3512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F3D9CC-64DD-44EF-887D-FEFC9B8A32E3}" type="datetimeFigureOut">
              <a:rPr lang="en-IN" smtClean="0"/>
              <a:t>27-07-2021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7B9FA5-C78D-421E-BDD6-714E08F3CC62}"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2963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F3D9CC-64DD-44EF-887D-FEFC9B8A32E3}" type="datetimeFigureOut">
              <a:rPr lang="en-IN" smtClean="0"/>
              <a:t>27-07-2021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7B9FA5-C78D-421E-BDD6-714E08F3CC62}"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40508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F3D9CC-64DD-44EF-887D-FEFC9B8A32E3}" type="datetimeFigureOut">
              <a:rPr lang="en-IN" smtClean="0"/>
              <a:t>27-07-2021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7B9FA5-C78D-421E-BDD6-714E08F3CC62}"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83298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F3D9CC-64DD-44EF-887D-FEFC9B8A32E3}" type="datetimeFigureOut">
              <a:rPr lang="en-IN" smtClean="0"/>
              <a:t>27-07-2021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57B9FA5-C78D-421E-BDD6-714E08F3CC62}"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43781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F3D9CC-64DD-44EF-887D-FEFC9B8A32E3}" type="datetimeFigureOut">
              <a:rPr lang="en-IN" smtClean="0"/>
              <a:t>27-07-2021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57B9FA5-C78D-421E-BDD6-714E08F3CC62}"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2522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F3D9CC-64DD-44EF-887D-FEFC9B8A32E3}" type="datetimeFigureOut">
              <a:rPr lang="en-IN" smtClean="0"/>
              <a:t>27-07-2021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57B9FA5-C78D-421E-BDD6-714E08F3CC62}"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1480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F3D9CC-64DD-44EF-887D-FEFC9B8A32E3}" type="datetimeFigureOut">
              <a:rPr lang="en-IN" smtClean="0"/>
              <a:t>27-07-2021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57B9FA5-C78D-421E-BDD6-714E08F3CC62}" type="slidenum">
              <a:rPr lang="en-IN" smtClean="0"/>
              <a:t>‹#›</a:t>
            </a:fld>
            <a:endParaRPr lang="en-IN"/>
          </a:p>
        </p:txBody>
      </p:sp>
    </p:spTree>
    <p:extLst>
      <p:ext uri="{BB962C8B-B14F-4D97-AF65-F5344CB8AC3E}">
        <p14:creationId xmlns:p14="http://schemas.microsoft.com/office/powerpoint/2010/main" val="1146207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F3D9CC-64DD-44EF-887D-FEFC9B8A32E3}" type="datetimeFigureOut">
              <a:rPr lang="en-IN" smtClean="0"/>
              <a:t>27-07-2021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57B9FA5-C78D-421E-BDD6-714E08F3CC62}"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77460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3F3D9CC-64DD-44EF-887D-FEFC9B8A32E3}" type="datetimeFigureOut">
              <a:rPr lang="en-IN" smtClean="0"/>
              <a:t>27-07-2021</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657B9FA5-C78D-421E-BDD6-714E08F3CC62}"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46183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3F3D9CC-64DD-44EF-887D-FEFC9B8A32E3}" type="datetimeFigureOut">
              <a:rPr lang="en-IN" smtClean="0"/>
              <a:t>27-07-2021</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57B9FA5-C78D-421E-BDD6-714E08F3CC62}"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021685"/>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picture containing water, outdoor, sky, sunset&#10;&#10;Description automatically generated">
            <a:extLst>
              <a:ext uri="{FF2B5EF4-FFF2-40B4-BE49-F238E27FC236}">
                <a16:creationId xmlns:a16="http://schemas.microsoft.com/office/drawing/2014/main" id="{0C31A8C1-946E-4F1B-A4A9-946DCEDE6B9E}"/>
              </a:ext>
            </a:extLst>
          </p:cNvPr>
          <p:cNvPicPr>
            <a:picLocks noGrp="1" noChangeAspect="1"/>
          </p:cNvPicPr>
          <p:nvPr>
            <p:ph idx="1"/>
          </p:nvPr>
        </p:nvPicPr>
        <p:blipFill rotWithShape="1">
          <a:blip r:embed="rId2">
            <a:alphaModFix amt="50000"/>
            <a:extLst>
              <a:ext uri="{28A0092B-C50C-407E-A947-70E740481C1C}">
                <a14:useLocalDpi xmlns:a14="http://schemas.microsoft.com/office/drawing/2010/main" val="0"/>
              </a:ext>
            </a:extLst>
          </a:blip>
          <a:srcRect r="3"/>
          <a:stretch/>
        </p:blipFill>
        <p:spPr>
          <a:xfrm>
            <a:off x="305" y="0"/>
            <a:ext cx="12191695" cy="6857990"/>
          </a:xfrm>
          <a:prstGeom prst="rect">
            <a:avLst/>
          </a:prstGeom>
        </p:spPr>
      </p:pic>
      <p:sp>
        <p:nvSpPr>
          <p:cNvPr id="7" name="Text Placeholder 6">
            <a:extLst>
              <a:ext uri="{FF2B5EF4-FFF2-40B4-BE49-F238E27FC236}">
                <a16:creationId xmlns:a16="http://schemas.microsoft.com/office/drawing/2014/main" id="{46472F92-5D0F-4D26-AAAC-86D77431A5E1}"/>
              </a:ext>
            </a:extLst>
          </p:cNvPr>
          <p:cNvSpPr>
            <a:spLocks noGrp="1"/>
          </p:cNvSpPr>
          <p:nvPr>
            <p:ph type="body" sz="half" idx="2"/>
          </p:nvPr>
        </p:nvSpPr>
        <p:spPr>
          <a:xfrm>
            <a:off x="254644" y="4643021"/>
            <a:ext cx="7801336" cy="1176192"/>
          </a:xfrm>
        </p:spPr>
        <p:txBody>
          <a:bodyPr vert="horz" lIns="91440" tIns="45720" rIns="91440" bIns="45720" rtlCol="0" anchor="ctr">
            <a:noAutofit/>
          </a:bodyPr>
          <a:lstStyle/>
          <a:p>
            <a:r>
              <a:rPr lang="en-US" sz="7200" dirty="0"/>
              <a:t>DATA PIRATES</a:t>
            </a:r>
          </a:p>
        </p:txBody>
      </p:sp>
      <p:sp>
        <p:nvSpPr>
          <p:cNvPr id="10" name="TextBox 9">
            <a:extLst>
              <a:ext uri="{FF2B5EF4-FFF2-40B4-BE49-F238E27FC236}">
                <a16:creationId xmlns:a16="http://schemas.microsoft.com/office/drawing/2014/main" id="{244E2698-F290-48BB-BF63-BE88062458C3}"/>
              </a:ext>
            </a:extLst>
          </p:cNvPr>
          <p:cNvSpPr txBox="1"/>
          <p:nvPr/>
        </p:nvSpPr>
        <p:spPr>
          <a:xfrm>
            <a:off x="9815332" y="369429"/>
            <a:ext cx="2141318" cy="591269"/>
          </a:xfrm>
          <a:prstGeom prst="rect">
            <a:avLst/>
          </a:prstGeom>
          <a:noFill/>
        </p:spPr>
        <p:txBody>
          <a:bodyPr wrap="square" rtlCol="0">
            <a:spAutoFit/>
          </a:bodyPr>
          <a:lstStyle/>
          <a:p>
            <a:r>
              <a:rPr lang="en-US" sz="3200" dirty="0"/>
              <a:t>TEAM-019</a:t>
            </a:r>
            <a:endParaRPr lang="en-IN" sz="3200" dirty="0"/>
          </a:p>
        </p:txBody>
      </p:sp>
    </p:spTree>
    <p:extLst>
      <p:ext uri="{BB962C8B-B14F-4D97-AF65-F5344CB8AC3E}">
        <p14:creationId xmlns:p14="http://schemas.microsoft.com/office/powerpoint/2010/main" val="74113274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Content Placeholder 5" descr="Graphical user interface, text, application&#10;&#10;Description automatically generated">
            <a:extLst>
              <a:ext uri="{FF2B5EF4-FFF2-40B4-BE49-F238E27FC236}">
                <a16:creationId xmlns:a16="http://schemas.microsoft.com/office/drawing/2014/main" id="{ACEAE95D-53C0-4468-B3D5-22737F306C2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85705" y="-142875"/>
            <a:ext cx="12191980" cy="7143750"/>
          </a:xfrm>
          <a:prstGeom prst="rect">
            <a:avLst/>
          </a:prstGeom>
        </p:spPr>
      </p:pic>
    </p:spTree>
    <p:extLst>
      <p:ext uri="{BB962C8B-B14F-4D97-AF65-F5344CB8AC3E}">
        <p14:creationId xmlns:p14="http://schemas.microsoft.com/office/powerpoint/2010/main" val="2597072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Content Placeholder 5" descr="Graphical user interface, text, application, email&#10;&#10;Description automatically generated">
            <a:extLst>
              <a:ext uri="{FF2B5EF4-FFF2-40B4-BE49-F238E27FC236}">
                <a16:creationId xmlns:a16="http://schemas.microsoft.com/office/drawing/2014/main" id="{53992D14-2AFD-4929-AAE1-474C99112CD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3742299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610A86-9B6E-4569-BC12-046C9246DED3}"/>
              </a:ext>
            </a:extLst>
          </p:cNvPr>
          <p:cNvSpPr/>
          <p:nvPr/>
        </p:nvSpPr>
        <p:spPr>
          <a:xfrm>
            <a:off x="242656" y="998738"/>
            <a:ext cx="11706688" cy="486052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Household Power Consumption dataset is a multivariate time series dataset that describes the electricity consumption for a single household over four years.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This archive contains 2075259 measurements gathered in a house located in Sceaux (7km of Paris, France) between December 2006 and November 2010 (47 months).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It is a multivariate series comprised of seven variables (besides the date and time); they are: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Global_active_power: The total active power consumed by the household (kilowatts).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Global_reactive_power: The total reactive power consumed by the household (kilowatts).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Voltage: Average voltage (volts).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Global_intensity: Average current intensity (amps).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Sub_metering_1: Active energy for kitchen (watt-hours of active energy).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Sub_metering_2: Active energy for laundry (watt-hours of active energy).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Sub_metering_3: Active energy for climate control systems (watt-hours of active energy).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7D6DF7B6-7EAD-4ED2-BB20-518FDB73A3E3}"/>
              </a:ext>
            </a:extLst>
          </p:cNvPr>
          <p:cNvSpPr/>
          <p:nvPr/>
        </p:nvSpPr>
        <p:spPr>
          <a:xfrm>
            <a:off x="242656" y="230819"/>
            <a:ext cx="3184125" cy="51490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DATASET DESCRIPTION</a:t>
            </a:r>
            <a:endParaRPr lang="en-IN" dirty="0"/>
          </a:p>
        </p:txBody>
      </p:sp>
    </p:spTree>
    <p:extLst>
      <p:ext uri="{BB962C8B-B14F-4D97-AF65-F5344CB8AC3E}">
        <p14:creationId xmlns:p14="http://schemas.microsoft.com/office/powerpoint/2010/main" val="1456565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DEFD0-3409-438C-98C9-9E714CBE14BD}"/>
              </a:ext>
            </a:extLst>
          </p:cNvPr>
          <p:cNvSpPr>
            <a:spLocks noGrp="1"/>
          </p:cNvSpPr>
          <p:nvPr>
            <p:ph type="title"/>
          </p:nvPr>
        </p:nvSpPr>
        <p:spPr/>
        <p:txBody>
          <a:bodyPr/>
          <a:lstStyle/>
          <a:p>
            <a:endParaRPr lang="en-IN"/>
          </a:p>
        </p:txBody>
      </p:sp>
      <p:pic>
        <p:nvPicPr>
          <p:cNvPr id="10" name="Content Placeholder 9">
            <a:extLst>
              <a:ext uri="{FF2B5EF4-FFF2-40B4-BE49-F238E27FC236}">
                <a16:creationId xmlns:a16="http://schemas.microsoft.com/office/drawing/2014/main" id="{C5C76F5A-8E4B-404A-9953-D60EB7CA66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2006713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AF389-AB27-4DD5-BA6F-20D6F2037D8C}"/>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F75D1255-16BD-4804-946D-3DD2E327EA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7980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C0CB-2F79-4687-8CC5-B156697F9594}"/>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54FC2D72-FF74-4008-831D-1A009C3BE9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707553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E59D-24B3-451B-88E6-D10861F22AB3}"/>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CBB35CE5-0A25-4CAC-8530-F0A58B29EB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3849315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C4194A-01AD-417E-BB0D-683E52F9DDAF}"/>
              </a:ext>
            </a:extLst>
          </p:cNvPr>
          <p:cNvSpPr>
            <a:spLocks noGrp="1"/>
          </p:cNvSpPr>
          <p:nvPr>
            <p:ph type="title" idx="4294967295"/>
          </p:nvPr>
        </p:nvSpPr>
        <p:spPr>
          <a:xfrm>
            <a:off x="2587625" y="2338388"/>
            <a:ext cx="9604375" cy="1804987"/>
          </a:xfrm>
        </p:spPr>
        <p:txBody>
          <a:bodyPr>
            <a:normAutofit/>
          </a:bodyPr>
          <a:lstStyle/>
          <a:p>
            <a:r>
              <a:rPr lang="en-US" sz="7200" dirty="0">
                <a:latin typeface="Algerian" panose="04020705040A02060702" pitchFamily="82" charset="0"/>
              </a:rPr>
              <a:t>THANK YOU…!</a:t>
            </a:r>
            <a:endParaRPr lang="en-IN" sz="7200" dirty="0">
              <a:latin typeface="Algerian" panose="04020705040A02060702" pitchFamily="82" charset="0"/>
            </a:endParaRPr>
          </a:p>
        </p:txBody>
      </p:sp>
    </p:spTree>
    <p:extLst>
      <p:ext uri="{BB962C8B-B14F-4D97-AF65-F5344CB8AC3E}">
        <p14:creationId xmlns:p14="http://schemas.microsoft.com/office/powerpoint/2010/main" val="1400562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2357-1151-4377-99FF-4143C2F5E694}"/>
              </a:ext>
            </a:extLst>
          </p:cNvPr>
          <p:cNvSpPr>
            <a:spLocks noGrp="1"/>
          </p:cNvSpPr>
          <p:nvPr>
            <p:ph type="title"/>
          </p:nvPr>
        </p:nvSpPr>
        <p:spPr/>
        <p:txBody>
          <a:bodyPr>
            <a:normAutofit/>
          </a:bodyPr>
          <a:lstStyle/>
          <a:p>
            <a:pPr algn="ctr"/>
            <a:r>
              <a:rPr lang="af-ZA" dirty="0"/>
              <a:t>ExternShip ProJect</a:t>
            </a:r>
            <a:endParaRPr lang="en-IN" dirty="0"/>
          </a:p>
        </p:txBody>
      </p:sp>
      <p:sp>
        <p:nvSpPr>
          <p:cNvPr id="3" name="Subtitle 2">
            <a:extLst>
              <a:ext uri="{FF2B5EF4-FFF2-40B4-BE49-F238E27FC236}">
                <a16:creationId xmlns:a16="http://schemas.microsoft.com/office/drawing/2014/main" id="{5F4D5136-5035-46B3-B668-354DEBD236DD}"/>
              </a:ext>
            </a:extLst>
          </p:cNvPr>
          <p:cNvSpPr>
            <a:spLocks noGrp="1"/>
          </p:cNvSpPr>
          <p:nvPr>
            <p:ph sz="half" idx="1"/>
          </p:nvPr>
        </p:nvSpPr>
        <p:spPr>
          <a:xfrm>
            <a:off x="3231473" y="1918896"/>
            <a:ext cx="7270810" cy="856609"/>
          </a:xfrm>
        </p:spPr>
        <p:txBody>
          <a:bodyPr>
            <a:noAutofit/>
          </a:bodyPr>
          <a:lstStyle/>
          <a:p>
            <a:pPr marL="0" indent="0">
              <a:buNone/>
            </a:pPr>
            <a:r>
              <a:rPr lang="af-ZA" sz="2800" dirty="0"/>
              <a:t> </a:t>
            </a:r>
            <a:r>
              <a:rPr lang="af-ZA" sz="2800" dirty="0">
                <a:latin typeface="Arno Pro Smbd" panose="02020702050506020403" pitchFamily="18" charset="0"/>
              </a:rPr>
              <a:t>Power Consumption Analysis For HouseHolds</a:t>
            </a:r>
            <a:endParaRPr lang="en-IN" sz="2800" dirty="0">
              <a:latin typeface="Arno Pro Smbd" panose="02020702050506020403" pitchFamily="18" charset="0"/>
            </a:endParaRPr>
          </a:p>
        </p:txBody>
      </p:sp>
      <p:sp>
        <p:nvSpPr>
          <p:cNvPr id="6" name="Content Placeholder 5">
            <a:extLst>
              <a:ext uri="{FF2B5EF4-FFF2-40B4-BE49-F238E27FC236}">
                <a16:creationId xmlns:a16="http://schemas.microsoft.com/office/drawing/2014/main" id="{E8AD2E53-A40B-4096-8012-99EEC2DD1B2D}"/>
              </a:ext>
            </a:extLst>
          </p:cNvPr>
          <p:cNvSpPr>
            <a:spLocks noGrp="1"/>
          </p:cNvSpPr>
          <p:nvPr>
            <p:ph sz="half" idx="2"/>
          </p:nvPr>
        </p:nvSpPr>
        <p:spPr>
          <a:xfrm>
            <a:off x="71022" y="3429000"/>
            <a:ext cx="4835676" cy="2533157"/>
          </a:xfrm>
        </p:spPr>
        <p:txBody>
          <a:bodyPr>
            <a:normAutofit lnSpcReduction="10000"/>
          </a:bodyPr>
          <a:lstStyle/>
          <a:p>
            <a:pPr marL="0" indent="0">
              <a:buNone/>
            </a:pPr>
            <a:r>
              <a:rPr lang="af-ZA" dirty="0"/>
              <a:t>   PRESENTED BY:</a:t>
            </a:r>
          </a:p>
          <a:p>
            <a:pPr>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Chilupuri Shalini  ( 18UK1A05M3)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Lakkarsu Shiva   ( 18UK1A05K6)</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Enapothula Yashwanth  (18UK1A05M8)</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Polineni Tharun   (18UK1A05N0)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
        <p:nvSpPr>
          <p:cNvPr id="8" name="Text Placeholder 7">
            <a:extLst>
              <a:ext uri="{FF2B5EF4-FFF2-40B4-BE49-F238E27FC236}">
                <a16:creationId xmlns:a16="http://schemas.microsoft.com/office/drawing/2014/main" id="{E97D0174-50CF-4303-BC03-7EE297474D1E}"/>
              </a:ext>
            </a:extLst>
          </p:cNvPr>
          <p:cNvSpPr>
            <a:spLocks noGrp="1"/>
          </p:cNvSpPr>
          <p:nvPr>
            <p:ph type="body" idx="4294967295"/>
          </p:nvPr>
        </p:nvSpPr>
        <p:spPr>
          <a:xfrm>
            <a:off x="8867775" y="4772025"/>
            <a:ext cx="3324225" cy="1023938"/>
          </a:xfrm>
        </p:spPr>
        <p:txBody>
          <a:bodyPr>
            <a:normAutofit/>
          </a:bodyPr>
          <a:lstStyle/>
          <a:p>
            <a:pPr marL="0" indent="0">
              <a:buNone/>
            </a:pPr>
            <a:r>
              <a:rPr lang="af-ZA" dirty="0"/>
              <a:t>PRESENTED TO</a:t>
            </a:r>
            <a:r>
              <a:rPr lang="af-ZA" dirty="0">
                <a:solidFill>
                  <a:schemeClr val="tx1"/>
                </a:solidFill>
              </a:rPr>
              <a:t>:</a:t>
            </a:r>
          </a:p>
          <a:p>
            <a:pPr marL="0" indent="0">
              <a:buNone/>
            </a:pPr>
            <a:r>
              <a:rPr lang="af-ZA" dirty="0"/>
              <a:t>Pradeepthi Raju(Mentor).</a:t>
            </a:r>
            <a:endParaRPr lang="af-ZA" dirty="0">
              <a:solidFill>
                <a:schemeClr val="tx1"/>
              </a:solidFill>
            </a:endParaRPr>
          </a:p>
        </p:txBody>
      </p:sp>
      <p:pic>
        <p:nvPicPr>
          <p:cNvPr id="5" name="Picture 4" descr="A picture containing text&#10;&#10;Description automatically generated">
            <a:extLst>
              <a:ext uri="{FF2B5EF4-FFF2-40B4-BE49-F238E27FC236}">
                <a16:creationId xmlns:a16="http://schemas.microsoft.com/office/drawing/2014/main" id="{A0EEC76F-4C16-4A5A-972F-573C55E96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2132794" cy="1793288"/>
          </a:xfrm>
          <a:prstGeom prst="rect">
            <a:avLst/>
          </a:prstGeom>
        </p:spPr>
      </p:pic>
    </p:spTree>
    <p:extLst>
      <p:ext uri="{BB962C8B-B14F-4D97-AF65-F5344CB8AC3E}">
        <p14:creationId xmlns:p14="http://schemas.microsoft.com/office/powerpoint/2010/main" val="3999407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4D085B-09C3-4F2E-96DA-E53D418099C1}"/>
              </a:ext>
            </a:extLst>
          </p:cNvPr>
          <p:cNvSpPr/>
          <p:nvPr/>
        </p:nvSpPr>
        <p:spPr>
          <a:xfrm>
            <a:off x="390617" y="1393794"/>
            <a:ext cx="11185865" cy="416362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indent="0">
              <a:buFont typeface="Wingdings" pitchFamily="2" charset="2"/>
              <a:buChar char="Ø"/>
            </a:pPr>
            <a:r>
              <a:rPr lang="en-US" sz="3600" dirty="0">
                <a:latin typeface="Algerian" panose="04020705040A02060702" pitchFamily="82" charset="0"/>
              </a:rPr>
              <a:t>Introduction</a:t>
            </a:r>
          </a:p>
          <a:p>
            <a:pPr marL="0" indent="0"/>
            <a:endParaRPr lang="en-US" sz="3600" dirty="0">
              <a:latin typeface="Algerian" panose="04020705040A02060702" pitchFamily="82" charset="0"/>
            </a:endParaRPr>
          </a:p>
          <a:p>
            <a:pPr marL="0" indent="0">
              <a:buFont typeface="Wingdings" pitchFamily="2" charset="2"/>
              <a:buChar char="Ø"/>
            </a:pPr>
            <a:r>
              <a:rPr lang="en-US" sz="3600" dirty="0">
                <a:latin typeface="Algerian" panose="04020705040A02060702" pitchFamily="82" charset="0"/>
              </a:rPr>
              <a:t>ABSTRACT</a:t>
            </a:r>
          </a:p>
          <a:p>
            <a:pPr marL="0" indent="0">
              <a:buFont typeface="Wingdings" pitchFamily="2" charset="2"/>
              <a:buChar char="Ø"/>
            </a:pPr>
            <a:endParaRPr lang="en-US" sz="3600" dirty="0">
              <a:latin typeface="Algerian" panose="04020705040A02060702" pitchFamily="82" charset="0"/>
            </a:endParaRPr>
          </a:p>
          <a:p>
            <a:pPr marL="0" indent="0">
              <a:buFont typeface="Wingdings" pitchFamily="2" charset="2"/>
              <a:buChar char="Ø"/>
            </a:pPr>
            <a:r>
              <a:rPr lang="en-US" sz="3600" dirty="0">
                <a:latin typeface="Algerian" panose="04020705040A02060702" pitchFamily="82" charset="0"/>
              </a:rPr>
              <a:t>SOFTWARE DESIGNING</a:t>
            </a:r>
          </a:p>
          <a:p>
            <a:pPr marL="0" indent="0">
              <a:buFont typeface="Wingdings" pitchFamily="2" charset="2"/>
              <a:buChar char="Ø"/>
            </a:pPr>
            <a:endParaRPr lang="en-US" sz="3600" dirty="0">
              <a:latin typeface="Algerian" panose="04020705040A02060702" pitchFamily="82" charset="0"/>
            </a:endParaRPr>
          </a:p>
          <a:p>
            <a:pPr marL="0" indent="0">
              <a:buFont typeface="Wingdings" pitchFamily="2" charset="2"/>
              <a:buChar char="Ø"/>
            </a:pPr>
            <a:r>
              <a:rPr lang="en-US" sz="3600" dirty="0">
                <a:latin typeface="Algerian" panose="04020705040A02060702" pitchFamily="82" charset="0"/>
              </a:rPr>
              <a:t>DATASET DESCRIPTION</a:t>
            </a:r>
          </a:p>
        </p:txBody>
      </p:sp>
      <p:sp>
        <p:nvSpPr>
          <p:cNvPr id="4" name="Rectangle 3">
            <a:extLst>
              <a:ext uri="{FF2B5EF4-FFF2-40B4-BE49-F238E27FC236}">
                <a16:creationId xmlns:a16="http://schemas.microsoft.com/office/drawing/2014/main" id="{A94906B4-2142-43FC-8274-93B6F215F72B}"/>
              </a:ext>
            </a:extLst>
          </p:cNvPr>
          <p:cNvSpPr/>
          <p:nvPr/>
        </p:nvSpPr>
        <p:spPr>
          <a:xfrm>
            <a:off x="2414726" y="221942"/>
            <a:ext cx="6889072" cy="78123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a:latin typeface="Tekton Pro" panose="020F0603020208020904" pitchFamily="34" charset="0"/>
              </a:rPr>
              <a:t>Table of Contents</a:t>
            </a:r>
            <a:endParaRPr lang="en-IN" sz="3200" dirty="0">
              <a:latin typeface="Tekton Pro" panose="020F0603020208020904" pitchFamily="34" charset="0"/>
            </a:endParaRPr>
          </a:p>
        </p:txBody>
      </p:sp>
    </p:spTree>
    <p:extLst>
      <p:ext uri="{BB962C8B-B14F-4D97-AF65-F5344CB8AC3E}">
        <p14:creationId xmlns:p14="http://schemas.microsoft.com/office/powerpoint/2010/main" val="381716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F36DCC-DE0A-4A3D-AC71-28D551479012}"/>
              </a:ext>
            </a:extLst>
          </p:cNvPr>
          <p:cNvSpPr/>
          <p:nvPr/>
        </p:nvSpPr>
        <p:spPr>
          <a:xfrm>
            <a:off x="124288" y="177554"/>
            <a:ext cx="2317071" cy="577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9D8E833A-06F5-44DC-97D3-8ADD9F32D29A}"/>
              </a:ext>
            </a:extLst>
          </p:cNvPr>
          <p:cNvSpPr/>
          <p:nvPr/>
        </p:nvSpPr>
        <p:spPr>
          <a:xfrm>
            <a:off x="124288" y="914402"/>
            <a:ext cx="11931587" cy="47317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Wingdings" panose="05000000000000000000" pitchFamily="2" charset="2"/>
              <a:buChar char="q"/>
            </a:pPr>
            <a:r>
              <a:rPr lang="en-IN" sz="1800" dirty="0">
                <a:effectLst/>
                <a:latin typeface="Times New Roman" panose="02020603050405020304" pitchFamily="18" charset="0"/>
                <a:ea typeface="Calibri" panose="020F0502020204030204" pitchFamily="34" charset="0"/>
              </a:rPr>
              <a:t>Electricity load forecasting has gained substantial importance nowadays in the modern electrical power management systems with elements of smart greed technology.</a:t>
            </a:r>
          </a:p>
          <a:p>
            <a:endParaRPr lang="en-IN" sz="1800" dirty="0">
              <a:effectLst/>
              <a:latin typeface="Times New Roman" panose="02020603050405020304" pitchFamily="18" charset="0"/>
              <a:ea typeface="Calibri" panose="020F0502020204030204" pitchFamily="34" charset="0"/>
            </a:endParaRPr>
          </a:p>
          <a:p>
            <a:pPr marL="285750" indent="-285750">
              <a:buFont typeface="Wingdings" panose="05000000000000000000" pitchFamily="2" charset="2"/>
              <a:buChar char="q"/>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the level of individual households, the ability to accurately predict consumption of electricity power significantly reduces prices by appropriate systems for energy storage. </a:t>
            </a:r>
          </a:p>
          <a:p>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Therefore, the energy efficient power networks of the future will require entirely new ways of forecasting demand on the scale of individual households. </a:t>
            </a:r>
          </a:p>
          <a:p>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IN" sz="1800" dirty="0">
                <a:effectLst/>
                <a:latin typeface="Times New Roman" panose="02020603050405020304" pitchFamily="18" charset="0"/>
                <a:ea typeface="Calibri" panose="020F0502020204030204" pitchFamily="34" charset="0"/>
              </a:rPr>
              <a:t>The analysis of a time series used forecasting techniques to identify models from the past data. With the assumption that the information will resemble itself in the future, we can thus forecast future events from the occurred data</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IN" dirty="0"/>
          </a:p>
        </p:txBody>
      </p:sp>
    </p:spTree>
    <p:extLst>
      <p:ext uri="{BB962C8B-B14F-4D97-AF65-F5344CB8AC3E}">
        <p14:creationId xmlns:p14="http://schemas.microsoft.com/office/powerpoint/2010/main" val="3619228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68ED16-322A-4A4E-B947-2558741505E9}"/>
              </a:ext>
            </a:extLst>
          </p:cNvPr>
          <p:cNvSpPr txBox="1"/>
          <p:nvPr/>
        </p:nvSpPr>
        <p:spPr>
          <a:xfrm>
            <a:off x="310718" y="310718"/>
            <a:ext cx="1500327" cy="369332"/>
          </a:xfrm>
          <a:prstGeom prst="rect">
            <a:avLst/>
          </a:prstGeom>
          <a:noFill/>
        </p:spPr>
        <p:txBody>
          <a:bodyPr wrap="square" rtlCol="0">
            <a:spAutoFit/>
          </a:bodyPr>
          <a:lstStyle/>
          <a:p>
            <a:r>
              <a:rPr lang="en-US" dirty="0"/>
              <a:t>ABSTRACT:</a:t>
            </a:r>
            <a:endParaRPr lang="en-IN" dirty="0"/>
          </a:p>
        </p:txBody>
      </p:sp>
      <p:sp>
        <p:nvSpPr>
          <p:cNvPr id="4" name="Rectangle 3">
            <a:extLst>
              <a:ext uri="{FF2B5EF4-FFF2-40B4-BE49-F238E27FC236}">
                <a16:creationId xmlns:a16="http://schemas.microsoft.com/office/drawing/2014/main" id="{B8CDDAAC-6EE4-4363-9FAB-5F176D5BE150}"/>
              </a:ext>
            </a:extLst>
          </p:cNvPr>
          <p:cNvSpPr/>
          <p:nvPr/>
        </p:nvSpPr>
        <p:spPr>
          <a:xfrm>
            <a:off x="310718" y="852257"/>
            <a:ext cx="11523216" cy="4625266"/>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marL="285750" indent="-285750">
              <a:buFont typeface="Wingdings" panose="05000000000000000000" pitchFamily="2" charset="2"/>
              <a:buChar char="q"/>
            </a:pPr>
            <a:r>
              <a:rPr lang="en-IN" sz="1800" dirty="0">
                <a:effectLst/>
                <a:latin typeface="Times New Roman" panose="02020603050405020304" pitchFamily="18" charset="0"/>
                <a:ea typeface="Calibri" panose="020F0502020204030204" pitchFamily="34" charset="0"/>
              </a:rPr>
              <a:t>The project entitled </a:t>
            </a:r>
            <a:r>
              <a:rPr lang="en-IN" sz="1800" b="1" dirty="0">
                <a:effectLst/>
                <a:latin typeface="Times New Roman" panose="02020603050405020304" pitchFamily="18" charset="0"/>
                <a:ea typeface="Calibri" panose="020F0502020204030204" pitchFamily="34" charset="0"/>
              </a:rPr>
              <a:t>'Power Consumption Analysis of Household</a:t>
            </a:r>
            <a:r>
              <a:rPr lang="en-IN" sz="1800" dirty="0">
                <a:effectLst/>
                <a:latin typeface="Times New Roman" panose="02020603050405020304" pitchFamily="18" charset="0"/>
                <a:ea typeface="Calibri" panose="020F0502020204030204" pitchFamily="34" charset="0"/>
              </a:rPr>
              <a:t>’, In this, we analyse the average usage and emphasis of home appliances based on the characteristics of power data in households. In the case of electric power used in households, the controllability of individual appliances is determined according to the characteristics, and the analysis. Relying on the result of this kind of analysis, it is possible to suggest a more efficient energy operation from the viewpoint of the energy consumer. Therefore, by analysing the characteristics of each power source based on the time horizon, we set the priority of individual power resources according to the user preference. We take the numerical results from the models and gives some recommendations regarding the choice of end-use approach and what concerns to carry out in household surveys designed to disaggregate electricity consumption.</a:t>
            </a:r>
            <a:endParaRPr lang="en-IN" dirty="0"/>
          </a:p>
        </p:txBody>
      </p:sp>
      <p:sp>
        <p:nvSpPr>
          <p:cNvPr id="5" name="Rectangle 4">
            <a:extLst>
              <a:ext uri="{FF2B5EF4-FFF2-40B4-BE49-F238E27FC236}">
                <a16:creationId xmlns:a16="http://schemas.microsoft.com/office/drawing/2014/main" id="{4397DBAA-9CE1-40AC-9140-0AC04690FE02}"/>
              </a:ext>
            </a:extLst>
          </p:cNvPr>
          <p:cNvSpPr/>
          <p:nvPr/>
        </p:nvSpPr>
        <p:spPr>
          <a:xfrm>
            <a:off x="310718" y="310718"/>
            <a:ext cx="1651247"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ABSTRACT</a:t>
            </a:r>
            <a:r>
              <a:rPr lang="en-US" dirty="0"/>
              <a:t>:</a:t>
            </a:r>
            <a:endParaRPr lang="en-IN" dirty="0"/>
          </a:p>
        </p:txBody>
      </p:sp>
    </p:spTree>
    <p:extLst>
      <p:ext uri="{BB962C8B-B14F-4D97-AF65-F5344CB8AC3E}">
        <p14:creationId xmlns:p14="http://schemas.microsoft.com/office/powerpoint/2010/main" val="3478891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3C9804-9949-48CE-B6C2-72AF0663607A}"/>
              </a:ext>
            </a:extLst>
          </p:cNvPr>
          <p:cNvSpPr/>
          <p:nvPr/>
        </p:nvSpPr>
        <p:spPr>
          <a:xfrm>
            <a:off x="461639" y="239697"/>
            <a:ext cx="3045041" cy="53266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latin typeface="Arno Pro Smbd" panose="02020702050506020403" pitchFamily="18" charset="0"/>
              </a:rPr>
              <a:t>SOFTWARE DESIGNING:</a:t>
            </a:r>
            <a:endParaRPr lang="en-IN" dirty="0">
              <a:latin typeface="Arno Pro Smbd" panose="02020702050506020403" pitchFamily="18" charset="0"/>
            </a:endParaRPr>
          </a:p>
        </p:txBody>
      </p:sp>
      <p:sp>
        <p:nvSpPr>
          <p:cNvPr id="3" name="Rectangle 2">
            <a:extLst>
              <a:ext uri="{FF2B5EF4-FFF2-40B4-BE49-F238E27FC236}">
                <a16:creationId xmlns:a16="http://schemas.microsoft.com/office/drawing/2014/main" id="{839F281A-415E-4A72-A55F-096D3A9BF98D}"/>
              </a:ext>
            </a:extLst>
          </p:cNvPr>
          <p:cNvSpPr/>
          <p:nvPr/>
        </p:nvSpPr>
        <p:spPr>
          <a:xfrm>
            <a:off x="461639" y="994299"/>
            <a:ext cx="11434439" cy="477618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790E1B02-3FA9-4F26-8842-9775350DF2C0}"/>
              </a:ext>
            </a:extLst>
          </p:cNvPr>
          <p:cNvSpPr txBox="1"/>
          <p:nvPr/>
        </p:nvSpPr>
        <p:spPr>
          <a:xfrm>
            <a:off x="594804" y="1242874"/>
            <a:ext cx="11135557" cy="4154984"/>
          </a:xfrm>
          <a:prstGeom prst="rect">
            <a:avLst/>
          </a:prstGeom>
          <a:noFill/>
        </p:spPr>
        <p:txBody>
          <a:bodyPr wrap="square">
            <a:spAutoFit/>
          </a:bodyPr>
          <a:lstStyle/>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Jupyter Notebook Environment and Google Colab</a:t>
            </a:r>
          </a:p>
          <a:p>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Spyder Ide</a:t>
            </a:r>
          </a:p>
          <a:p>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Machine Learning Algorithms</a:t>
            </a:r>
          </a:p>
          <a:p>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Python (pandas, numpy, matplotlib, seaborn, sklearn)</a:t>
            </a:r>
          </a:p>
          <a:p>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HTML</a:t>
            </a:r>
          </a:p>
          <a:p>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Flask</a:t>
            </a:r>
          </a:p>
        </p:txBody>
      </p:sp>
    </p:spTree>
    <p:extLst>
      <p:ext uri="{BB962C8B-B14F-4D97-AF65-F5344CB8AC3E}">
        <p14:creationId xmlns:p14="http://schemas.microsoft.com/office/powerpoint/2010/main" val="2803058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Content Placeholder 5" descr="Diagram&#10;&#10;Description automatically generated">
            <a:extLst>
              <a:ext uri="{FF2B5EF4-FFF2-40B4-BE49-F238E27FC236}">
                <a16:creationId xmlns:a16="http://schemas.microsoft.com/office/drawing/2014/main" id="{3DBE856A-473B-422D-9868-D0311D31AAF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0" y="0"/>
            <a:ext cx="12191980" cy="6988900"/>
          </a:xfrm>
          <a:prstGeom prst="rect">
            <a:avLst/>
          </a:prstGeom>
        </p:spPr>
      </p:pic>
      <p:sp>
        <p:nvSpPr>
          <p:cNvPr id="7" name="Rectangle 6">
            <a:extLst>
              <a:ext uri="{FF2B5EF4-FFF2-40B4-BE49-F238E27FC236}">
                <a16:creationId xmlns:a16="http://schemas.microsoft.com/office/drawing/2014/main" id="{62ED084E-50A3-411A-B0CF-1FC78888DBC8}"/>
              </a:ext>
            </a:extLst>
          </p:cNvPr>
          <p:cNvSpPr/>
          <p:nvPr/>
        </p:nvSpPr>
        <p:spPr>
          <a:xfrm>
            <a:off x="843379" y="6007010"/>
            <a:ext cx="10360240" cy="24286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53469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DD4823A-286D-4DCD-9EEB-F9C7075FC5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341397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Content Placeholder 5" descr="Graphical user interface, text, application&#10;&#10;Description automatically generated">
            <a:extLst>
              <a:ext uri="{FF2B5EF4-FFF2-40B4-BE49-F238E27FC236}">
                <a16:creationId xmlns:a16="http://schemas.microsoft.com/office/drawing/2014/main" id="{CEF4B13C-7E35-4C7D-A202-90854A70E9D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266700"/>
            <a:ext cx="12191980" cy="7124700"/>
          </a:xfrm>
          <a:prstGeom prst="rect">
            <a:avLst/>
          </a:prstGeom>
        </p:spPr>
      </p:pic>
    </p:spTree>
    <p:extLst>
      <p:ext uri="{BB962C8B-B14F-4D97-AF65-F5344CB8AC3E}">
        <p14:creationId xmlns:p14="http://schemas.microsoft.com/office/powerpoint/2010/main" val="11998647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ExternShip Project</Template>
  <TotalTime>0</TotalTime>
  <Words>546</Words>
  <Application>Microsoft Office PowerPoint</Application>
  <PresentationFormat>Widescreen</PresentationFormat>
  <Paragraphs>54</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Algerian</vt:lpstr>
      <vt:lpstr>Arial</vt:lpstr>
      <vt:lpstr>Arno Pro Smbd</vt:lpstr>
      <vt:lpstr>Calibri</vt:lpstr>
      <vt:lpstr>Gill Sans MT</vt:lpstr>
      <vt:lpstr>Tekton Pro</vt:lpstr>
      <vt:lpstr>Times New Roman</vt:lpstr>
      <vt:lpstr>Wingdings</vt:lpstr>
      <vt:lpstr>Gallery</vt:lpstr>
      <vt:lpstr>PowerPoint Presentation</vt:lpstr>
      <vt:lpstr>ExternShip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chilupuri shalini</dc:creator>
  <cp:lastModifiedBy>chilupuri shalini</cp:lastModifiedBy>
  <cp:revision>1</cp:revision>
  <dcterms:created xsi:type="dcterms:W3CDTF">2021-07-27T16:34:28Z</dcterms:created>
  <dcterms:modified xsi:type="dcterms:W3CDTF">2021-07-27T16:35:14Z</dcterms:modified>
</cp:coreProperties>
</file>